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Arimo Bold" panose="020B0604020202020204" charset="0"/>
      <p:regular r:id="rId13"/>
    </p:embeddedFont>
    <p:embeddedFont>
      <p:font typeface="DejaVu Serif" panose="020B0604020202020204" charset="0"/>
      <p:regular r:id="rId14"/>
    </p:embeddedFont>
    <p:embeddedFont>
      <p:font typeface="DejaVu Serif Bold" panose="020B0604020202020204" charset="0"/>
      <p:regular r:id="rId15"/>
    </p:embeddedFont>
    <p:embeddedFont>
      <p:font typeface="Dynapuff Condensed" panose="020B0604020202020204" charset="-18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45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64261" y="6677503"/>
            <a:ext cx="6103108" cy="4114800"/>
          </a:xfrm>
          <a:custGeom>
            <a:avLst/>
            <a:gdLst/>
            <a:ahLst/>
            <a:cxnLst/>
            <a:rect l="l" t="t" r="r" b="b"/>
            <a:pathLst>
              <a:path w="6103108" h="4114800">
                <a:moveTo>
                  <a:pt x="0" y="0"/>
                </a:moveTo>
                <a:lnTo>
                  <a:pt x="6103109" y="0"/>
                </a:lnTo>
                <a:lnTo>
                  <a:pt x="610310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2184892" y="-1028700"/>
            <a:ext cx="6103108" cy="4114800"/>
          </a:xfrm>
          <a:custGeom>
            <a:avLst/>
            <a:gdLst/>
            <a:ahLst/>
            <a:cxnLst/>
            <a:rect l="l" t="t" r="r" b="b"/>
            <a:pathLst>
              <a:path w="6103108" h="4114800">
                <a:moveTo>
                  <a:pt x="6103108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6103108" y="0"/>
                </a:lnTo>
                <a:lnTo>
                  <a:pt x="6103108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013428" y="7008120"/>
            <a:ext cx="8261144" cy="660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482"/>
              </a:lnSpc>
              <a:spcBef>
                <a:spcPct val="0"/>
              </a:spcBef>
            </a:pPr>
            <a:r>
              <a:rPr lang="en-US" sz="3654" spc="109">
                <a:solidFill>
                  <a:srgbClr val="3F3E3A"/>
                </a:solidFill>
                <a:latin typeface="Dynapuff Condensed"/>
                <a:ea typeface="Dynapuff Condensed"/>
                <a:cs typeface="Dynapuff Condensed"/>
                <a:sym typeface="Dynapuff Condensed"/>
              </a:rPr>
              <a:t>prof. ISTRATE DOINA MIRABELA</a:t>
            </a:r>
          </a:p>
        </p:txBody>
      </p:sp>
      <p:sp>
        <p:nvSpPr>
          <p:cNvPr id="5" name="Freeform 5"/>
          <p:cNvSpPr/>
          <p:nvPr/>
        </p:nvSpPr>
        <p:spPr>
          <a:xfrm>
            <a:off x="14254823" y="-455023"/>
            <a:ext cx="5040401" cy="4114800"/>
          </a:xfrm>
          <a:custGeom>
            <a:avLst/>
            <a:gdLst/>
            <a:ahLst/>
            <a:cxnLst/>
            <a:rect l="l" t="t" r="r" b="b"/>
            <a:pathLst>
              <a:path w="5040401" h="4114800">
                <a:moveTo>
                  <a:pt x="0" y="0"/>
                </a:moveTo>
                <a:lnTo>
                  <a:pt x="5040401" y="0"/>
                </a:lnTo>
                <a:lnTo>
                  <a:pt x="504040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72605" y="6043612"/>
            <a:ext cx="2369825" cy="2300885"/>
          </a:xfrm>
          <a:custGeom>
            <a:avLst/>
            <a:gdLst/>
            <a:ahLst/>
            <a:cxnLst/>
            <a:rect l="l" t="t" r="r" b="b"/>
            <a:pathLst>
              <a:path w="2369825" h="2300885">
                <a:moveTo>
                  <a:pt x="0" y="0"/>
                </a:moveTo>
                <a:lnTo>
                  <a:pt x="2369825" y="0"/>
                </a:lnTo>
                <a:lnTo>
                  <a:pt x="2369825" y="2300885"/>
                </a:lnTo>
                <a:lnTo>
                  <a:pt x="0" y="23008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53606" y="969466"/>
            <a:ext cx="18034394" cy="5074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0009"/>
              </a:lnSpc>
              <a:spcBef>
                <a:spcPct val="0"/>
              </a:spcBef>
            </a:pPr>
            <a:r>
              <a:rPr lang="en-US" sz="16674" spc="500">
                <a:solidFill>
                  <a:srgbClr val="000000"/>
                </a:solidFill>
                <a:latin typeface="Dynapuff Condensed"/>
                <a:ea typeface="Dynapuff Condensed"/>
                <a:cs typeface="Dynapuff Condensed"/>
                <a:sym typeface="Dynapuff Condensed"/>
              </a:rPr>
              <a:t>DIALOGURILE INTELECTULUI</a:t>
            </a:r>
          </a:p>
        </p:txBody>
      </p:sp>
      <p:sp>
        <p:nvSpPr>
          <p:cNvPr id="8" name="Freeform 8"/>
          <p:cNvSpPr/>
          <p:nvPr/>
        </p:nvSpPr>
        <p:spPr>
          <a:xfrm flipV="1">
            <a:off x="0" y="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4114800"/>
                </a:moveTo>
                <a:lnTo>
                  <a:pt x="4114800" y="4114800"/>
                </a:lnTo>
                <a:lnTo>
                  <a:pt x="4114800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4418111" y="61722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4114800" y="0"/>
                </a:moveTo>
                <a:lnTo>
                  <a:pt x="0" y="0"/>
                </a:lnTo>
                <a:lnTo>
                  <a:pt x="0" y="4114800"/>
                </a:lnTo>
                <a:lnTo>
                  <a:pt x="4114800" y="4114800"/>
                </a:lnTo>
                <a:lnTo>
                  <a:pt x="411480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69935" y="4168949"/>
            <a:ext cx="9380089" cy="6247286"/>
          </a:xfrm>
          <a:custGeom>
            <a:avLst/>
            <a:gdLst/>
            <a:ahLst/>
            <a:cxnLst/>
            <a:rect l="l" t="t" r="r" b="b"/>
            <a:pathLst>
              <a:path w="9380089" h="6247286">
                <a:moveTo>
                  <a:pt x="0" y="0"/>
                </a:moveTo>
                <a:lnTo>
                  <a:pt x="9380089" y="0"/>
                </a:lnTo>
                <a:lnTo>
                  <a:pt x="9380089" y="6247286"/>
                </a:lnTo>
                <a:lnTo>
                  <a:pt x="0" y="62472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09600" y="1831851"/>
            <a:ext cx="17068800" cy="2337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32"/>
              </a:lnSpc>
            </a:pPr>
            <a:r>
              <a:rPr lang="en-US" sz="4154" spc="124">
                <a:solidFill>
                  <a:srgbClr val="000000"/>
                </a:solidFill>
                <a:latin typeface="Dynapuff Condensed"/>
                <a:ea typeface="Dynapuff Condensed"/>
                <a:cs typeface="Dynapuff Condensed"/>
                <a:sym typeface="Dynapuff Condensed"/>
              </a:rPr>
              <a:t>Într‑o zi, patru personaje — Logica, Psihologia, Economia și Filosofia — s‑au adunat într‑o sală de clasă, ca să vorbească despre rolul lor în societate și, în special, despre cum pot ajuta liceenii să crească frumos.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57937" y="159690"/>
            <a:ext cx="7572127" cy="1281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20"/>
              </a:lnSpc>
            </a:pPr>
            <a:r>
              <a:rPr lang="en-US" sz="7300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1.INTRODUCERE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1186888"/>
            <a:ext cx="9144000" cy="6667500"/>
          </a:xfrm>
          <a:custGeom>
            <a:avLst/>
            <a:gdLst/>
            <a:ahLst/>
            <a:cxnLst/>
            <a:rect l="l" t="t" r="r" b="b"/>
            <a:pathLst>
              <a:path w="9144000" h="6667500">
                <a:moveTo>
                  <a:pt x="0" y="0"/>
                </a:moveTo>
                <a:lnTo>
                  <a:pt x="9144000" y="0"/>
                </a:lnTo>
                <a:lnTo>
                  <a:pt x="9144000" y="6667500"/>
                </a:lnTo>
                <a:lnTo>
                  <a:pt x="0" y="6667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687" r="-4687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47700" y="1034488"/>
            <a:ext cx="8048625" cy="7656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82"/>
              </a:lnSpc>
              <a:spcBef>
                <a:spcPct val="0"/>
              </a:spcBef>
            </a:pPr>
            <a:r>
              <a:rPr lang="en-US" sz="5054" spc="151">
                <a:solidFill>
                  <a:srgbClr val="000000"/>
                </a:solidFill>
                <a:latin typeface="Dynapuff Condensed"/>
                <a:ea typeface="Dynapuff Condensed"/>
                <a:cs typeface="Dynapuff Condensed"/>
                <a:sym typeface="Dynapuff Condensed"/>
              </a:rPr>
              <a:t>Logica ia cuvântul: </a:t>
            </a:r>
          </a:p>
          <a:p>
            <a:pPr algn="l">
              <a:lnSpc>
                <a:spcPts val="7582"/>
              </a:lnSpc>
              <a:spcBef>
                <a:spcPct val="0"/>
              </a:spcBef>
            </a:pPr>
            <a:r>
              <a:rPr lang="en-US" sz="5054" spc="151">
                <a:solidFill>
                  <a:srgbClr val="000000"/>
                </a:solidFill>
                <a:latin typeface="Dynapuff Condensed"/>
                <a:ea typeface="Dynapuff Condensed"/>
                <a:cs typeface="Dynapuff Condensed"/>
                <a:sym typeface="Dynapuff Condensed"/>
              </a:rPr>
              <a:t>„Bună tuturor! Mă bucur să fiu aici. Cred că cel mai important este să învăţaţi să gândiţi coerent, să analizați afirmaţii şi să evitaţi contradicţiile. Fără logică, ideile rămân confuze.”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795792" y="3142475"/>
            <a:ext cx="10075289" cy="6716860"/>
          </a:xfrm>
          <a:custGeom>
            <a:avLst/>
            <a:gdLst/>
            <a:ahLst/>
            <a:cxnLst/>
            <a:rect l="l" t="t" r="r" b="b"/>
            <a:pathLst>
              <a:path w="10075289" h="6716860">
                <a:moveTo>
                  <a:pt x="0" y="0"/>
                </a:moveTo>
                <a:lnTo>
                  <a:pt x="10075290" y="0"/>
                </a:lnTo>
                <a:lnTo>
                  <a:pt x="10075290" y="6716860"/>
                </a:lnTo>
                <a:lnTo>
                  <a:pt x="0" y="67168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81821" y="1141135"/>
            <a:ext cx="10043279" cy="6437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3"/>
              </a:lnSpc>
              <a:spcBef>
                <a:spcPct val="0"/>
              </a:spcBef>
            </a:pPr>
            <a:r>
              <a:rPr lang="en-US" sz="4288" spc="128">
                <a:solidFill>
                  <a:srgbClr val="000000"/>
                </a:solidFill>
                <a:latin typeface="Dynapuff Condensed"/>
                <a:ea typeface="Dynapuff Condensed"/>
                <a:cs typeface="Dynapuff Condensed"/>
                <a:sym typeface="Dynapuff Condensed"/>
              </a:rPr>
              <a:t>Psihologia, intervine: </a:t>
            </a:r>
          </a:p>
          <a:p>
            <a:pPr algn="just">
              <a:lnSpc>
                <a:spcPts val="6433"/>
              </a:lnSpc>
              <a:spcBef>
                <a:spcPct val="0"/>
              </a:spcBef>
            </a:pPr>
            <a:r>
              <a:rPr lang="en-US" sz="4288" spc="128">
                <a:solidFill>
                  <a:srgbClr val="000000"/>
                </a:solidFill>
                <a:latin typeface="Dynapuff Condensed"/>
                <a:ea typeface="Dynapuff Condensed"/>
                <a:cs typeface="Dynapuff Condensed"/>
                <a:sym typeface="Dynapuff Condensed"/>
              </a:rPr>
              <a:t>„Ai dreptate, Logica. Dar e la fel de esențial să simți, să înțelegi cum gândesc cei din jur, cum îi afectează cuvintele și acțiunile tale. Elevii au nevoie de inteligență emoțională: să‑și gestioneze anxietatea, să‑și cunoască fricile și motivațiile.”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280370"/>
            <a:ext cx="10075289" cy="6716860"/>
          </a:xfrm>
          <a:custGeom>
            <a:avLst/>
            <a:gdLst/>
            <a:ahLst/>
            <a:cxnLst/>
            <a:rect l="l" t="t" r="r" b="b"/>
            <a:pathLst>
              <a:path w="10075289" h="6716860">
                <a:moveTo>
                  <a:pt x="0" y="0"/>
                </a:moveTo>
                <a:lnTo>
                  <a:pt x="10075289" y="0"/>
                </a:lnTo>
                <a:lnTo>
                  <a:pt x="10075289" y="6716860"/>
                </a:lnTo>
                <a:lnTo>
                  <a:pt x="0" y="67168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9144000" y="493613"/>
            <a:ext cx="8839200" cy="7248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82"/>
              </a:lnSpc>
              <a:spcBef>
                <a:spcPct val="0"/>
              </a:spcBef>
            </a:pPr>
            <a:r>
              <a:rPr lang="en-US" sz="4254" spc="127">
                <a:solidFill>
                  <a:srgbClr val="000000"/>
                </a:solidFill>
                <a:latin typeface="Dynapuff Condensed"/>
                <a:ea typeface="Dynapuff Condensed"/>
                <a:cs typeface="Dynapuff Condensed"/>
                <a:sym typeface="Dynapuff Condensed"/>
              </a:rPr>
              <a:t>Economia afirmă: </a:t>
            </a:r>
          </a:p>
          <a:p>
            <a:pPr algn="ctr">
              <a:lnSpc>
                <a:spcPts val="6382"/>
              </a:lnSpc>
              <a:spcBef>
                <a:spcPct val="0"/>
              </a:spcBef>
            </a:pPr>
            <a:r>
              <a:rPr lang="en-US" sz="4254" spc="127">
                <a:solidFill>
                  <a:srgbClr val="000000"/>
                </a:solidFill>
                <a:latin typeface="Dynapuff Condensed"/>
                <a:ea typeface="Dynapuff Condensed"/>
                <a:cs typeface="Dynapuff Condensed"/>
                <a:sym typeface="Dynapuff Condensed"/>
              </a:rPr>
              <a:t>„Interesant! Eu vin cu perspectiva resurselor: timp, bani, oportunități. Voi, liceeni, trebuie să învățați cum deciziile voastre afectează mediul economic – de la cum vă gestionați banii până la cum alegeți o meserie, cum influențați comunitatea prin muncă și consum responsabil.”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91541" y="3117828"/>
            <a:ext cx="9908695" cy="6716860"/>
          </a:xfrm>
          <a:custGeom>
            <a:avLst/>
            <a:gdLst/>
            <a:ahLst/>
            <a:cxnLst/>
            <a:rect l="l" t="t" r="r" b="b"/>
            <a:pathLst>
              <a:path w="9908695" h="6716860">
                <a:moveTo>
                  <a:pt x="0" y="0"/>
                </a:moveTo>
                <a:lnTo>
                  <a:pt x="9908694" y="0"/>
                </a:lnTo>
                <a:lnTo>
                  <a:pt x="9908694" y="6716860"/>
                </a:lnTo>
                <a:lnTo>
                  <a:pt x="0" y="67168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681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8516657" y="187394"/>
            <a:ext cx="9308062" cy="6288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24"/>
              </a:lnSpc>
              <a:spcBef>
                <a:spcPct val="0"/>
              </a:spcBef>
            </a:pPr>
            <a:r>
              <a:rPr lang="en-US" sz="4749" spc="142">
                <a:solidFill>
                  <a:srgbClr val="000000"/>
                </a:solidFill>
                <a:latin typeface="Dynapuff Condensed"/>
                <a:ea typeface="Dynapuff Condensed"/>
                <a:cs typeface="Dynapuff Condensed"/>
                <a:sym typeface="Dynapuff Condensed"/>
              </a:rPr>
              <a:t>Filosofia continuă:</a:t>
            </a:r>
          </a:p>
          <a:p>
            <a:pPr algn="ctr">
              <a:lnSpc>
                <a:spcPts val="7124"/>
              </a:lnSpc>
              <a:spcBef>
                <a:spcPct val="0"/>
              </a:spcBef>
            </a:pPr>
            <a:r>
              <a:rPr lang="en-US" sz="4749" spc="142">
                <a:solidFill>
                  <a:srgbClr val="000000"/>
                </a:solidFill>
                <a:latin typeface="Dynapuff Condensed"/>
                <a:ea typeface="Dynapuff Condensed"/>
                <a:cs typeface="Dynapuff Condensed"/>
                <a:sym typeface="Dynapuff Condensed"/>
              </a:rPr>
              <a:t>„Şi eu spun că nu putem neglija întrebările mari: Ce înseamnă binele? Ce este dreptatea? Ce fel de societate vrem să construim? Fără filosofia, vă gândiți doar la ‘cum’ și ‘ce’, dar nu la ‘de ce’.”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57659" y="524009"/>
            <a:ext cx="12691641" cy="904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DejaVu Serif Bold"/>
                <a:ea typeface="DejaVu Serif Bold"/>
                <a:cs typeface="DejaVu Serif Bold"/>
                <a:sym typeface="DejaVu Serif Bold"/>
              </a:rPr>
              <a:t>2. ALEGEREA ÎNTRE MATERII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57659" y="2047875"/>
            <a:ext cx="17111241" cy="7737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b="1">
                <a:solidFill>
                  <a:srgbClr val="000000"/>
                </a:solidFill>
                <a:latin typeface="DejaVu Serif Bold"/>
                <a:ea typeface="DejaVu Serif Bold"/>
                <a:cs typeface="DejaVu Serif Bold"/>
                <a:sym typeface="DejaVu Serif Bold"/>
              </a:rPr>
              <a:t>Logica</a:t>
            </a:r>
            <a:r>
              <a:rPr lang="en-US" sz="4000">
                <a:solidFill>
                  <a:srgbClr val="000000"/>
                </a:solidFill>
                <a:latin typeface="DejaVu Serif"/>
                <a:ea typeface="DejaVu Serif"/>
                <a:cs typeface="DejaVu Serif"/>
                <a:sym typeface="DejaVu Serif"/>
              </a:rPr>
              <a:t>:</a:t>
            </a:r>
          </a:p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000000"/>
                </a:solidFill>
                <a:latin typeface="DejaVu Serif"/>
                <a:ea typeface="DejaVu Serif"/>
                <a:cs typeface="DejaVu Serif"/>
                <a:sym typeface="DejaVu Serif"/>
              </a:rPr>
              <a:t>„Să luăm un exemplu: un licean care trebuie să aleagă între două materii opționale: informatică sau filosofie. Dacă ne gândim logic, putem analiza avantajele – informatica e utilă pe piața muncii, filosofia dezvoltă gândirea critică –, putem să stabilim criterii obiective: interes, abilități, perspective viitoare.”</a:t>
            </a: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>
              <a:solidFill>
                <a:srgbClr val="000000"/>
              </a:solidFill>
              <a:latin typeface="DejaVu Serif"/>
              <a:ea typeface="DejaVu Serif"/>
              <a:cs typeface="DejaVu Serif"/>
              <a:sym typeface="DejaVu Serif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b="1">
                <a:solidFill>
                  <a:srgbClr val="000000"/>
                </a:solidFill>
                <a:latin typeface="DejaVu Serif Bold"/>
                <a:ea typeface="DejaVu Serif Bold"/>
                <a:cs typeface="DejaVu Serif Bold"/>
                <a:sym typeface="DejaVu Serif Bold"/>
              </a:rPr>
              <a:t>Psihologia</a:t>
            </a:r>
            <a:r>
              <a:rPr lang="en-US" sz="4000">
                <a:solidFill>
                  <a:srgbClr val="000000"/>
                </a:solidFill>
                <a:latin typeface="DejaVu Serif"/>
                <a:ea typeface="DejaVu Serif"/>
                <a:cs typeface="DejaVu Serif"/>
                <a:sym typeface="DejaVu Serif"/>
              </a:rPr>
              <a:t>:</a:t>
            </a:r>
          </a:p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000000"/>
                </a:solidFill>
                <a:latin typeface="DejaVu Serif"/>
                <a:ea typeface="DejaVu Serif"/>
                <a:cs typeface="DejaVu Serif"/>
                <a:sym typeface="DejaVu Serif"/>
              </a:rPr>
              <a:t>„Dar nu e suficient să compari cifre și fapte. Ce simți când te gândești la filosofie? Te inspiră, te provoacă? Sau te stresează? Și cum reacționezi la presiunea colegilor sau a părinților?”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8211" y="234947"/>
            <a:ext cx="10464246" cy="9488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15"/>
              </a:lnSpc>
              <a:spcBef>
                <a:spcPct val="0"/>
              </a:spcBef>
            </a:pPr>
            <a:r>
              <a:rPr lang="en-US" sz="3867">
                <a:solidFill>
                  <a:srgbClr val="000000"/>
                </a:solidFill>
                <a:latin typeface="DejaVu Serif"/>
                <a:ea typeface="DejaVu Serif"/>
                <a:cs typeface="DejaVu Serif"/>
                <a:sym typeface="DejaVu Serif"/>
              </a:rPr>
              <a:t> </a:t>
            </a:r>
            <a:r>
              <a:rPr lang="en-US" sz="3867" b="1">
                <a:solidFill>
                  <a:srgbClr val="000000"/>
                </a:solidFill>
                <a:latin typeface="DejaVu Serif Bold"/>
                <a:ea typeface="DejaVu Serif Bold"/>
                <a:cs typeface="DejaVu Serif Bold"/>
                <a:sym typeface="DejaVu Serif Bold"/>
              </a:rPr>
              <a:t>Economia</a:t>
            </a:r>
            <a:r>
              <a:rPr lang="en-US" sz="3867">
                <a:solidFill>
                  <a:srgbClr val="000000"/>
                </a:solidFill>
                <a:latin typeface="DejaVu Serif"/>
                <a:ea typeface="DejaVu Serif"/>
                <a:cs typeface="DejaVu Serif"/>
                <a:sym typeface="DejaVu Serif"/>
              </a:rPr>
              <a:t>:</a:t>
            </a:r>
          </a:p>
          <a:p>
            <a:pPr algn="l">
              <a:lnSpc>
                <a:spcPts val="5415"/>
              </a:lnSpc>
              <a:spcBef>
                <a:spcPct val="0"/>
              </a:spcBef>
            </a:pPr>
            <a:r>
              <a:rPr lang="en-US" sz="3867">
                <a:solidFill>
                  <a:srgbClr val="000000"/>
                </a:solidFill>
                <a:latin typeface="DejaVu Serif"/>
                <a:ea typeface="DejaVu Serif"/>
                <a:cs typeface="DejaVu Serif"/>
                <a:sym typeface="DejaVu Serif"/>
              </a:rPr>
              <a:t>„Mai mult, trebuie să ţii cont de costul oportunității: dacă investești timp în informatică, ce perspective financiare vei avea? Dar dacă optezi pentru filosofie, ce joburi s-ar deschide? Nu totul e economic, dar economia are impact asupra vieţii tale.” </a:t>
            </a:r>
          </a:p>
          <a:p>
            <a:pPr algn="l">
              <a:lnSpc>
                <a:spcPts val="5415"/>
              </a:lnSpc>
              <a:spcBef>
                <a:spcPct val="0"/>
              </a:spcBef>
            </a:pPr>
            <a:endParaRPr lang="en-US" sz="3867">
              <a:solidFill>
                <a:srgbClr val="000000"/>
              </a:solidFill>
              <a:latin typeface="DejaVu Serif"/>
              <a:ea typeface="DejaVu Serif"/>
              <a:cs typeface="DejaVu Serif"/>
              <a:sym typeface="DejaVu Serif"/>
            </a:endParaRPr>
          </a:p>
          <a:p>
            <a:pPr algn="l">
              <a:lnSpc>
                <a:spcPts val="5415"/>
              </a:lnSpc>
              <a:spcBef>
                <a:spcPct val="0"/>
              </a:spcBef>
            </a:pPr>
            <a:r>
              <a:rPr lang="en-US" sz="3867" b="1">
                <a:solidFill>
                  <a:srgbClr val="000000"/>
                </a:solidFill>
                <a:latin typeface="DejaVu Serif Bold"/>
                <a:ea typeface="DejaVu Serif Bold"/>
                <a:cs typeface="DejaVu Serif Bold"/>
                <a:sym typeface="DejaVu Serif Bold"/>
              </a:rPr>
              <a:t>Filosofia</a:t>
            </a:r>
            <a:r>
              <a:rPr lang="en-US" sz="3867">
                <a:solidFill>
                  <a:srgbClr val="000000"/>
                </a:solidFill>
                <a:latin typeface="DejaVu Serif"/>
                <a:ea typeface="DejaVu Serif"/>
                <a:cs typeface="DejaVu Serif"/>
                <a:sym typeface="DejaVu Serif"/>
              </a:rPr>
              <a:t>:</a:t>
            </a:r>
          </a:p>
          <a:p>
            <a:pPr algn="l">
              <a:lnSpc>
                <a:spcPts val="5415"/>
              </a:lnSpc>
              <a:spcBef>
                <a:spcPct val="0"/>
              </a:spcBef>
            </a:pPr>
            <a:r>
              <a:rPr lang="en-US" sz="3867">
                <a:solidFill>
                  <a:srgbClr val="000000"/>
                </a:solidFill>
                <a:latin typeface="DejaVu Serif"/>
                <a:ea typeface="DejaVu Serif"/>
                <a:cs typeface="DejaVu Serif"/>
                <a:sym typeface="DejaVu Serif"/>
              </a:rPr>
              <a:t>„Și eu întreb: ce fel de persoană vrei să devii? Să contribui doar la eficiență sau și la morală, responsabilitate, la binele comun?”</a:t>
            </a:r>
          </a:p>
        </p:txBody>
      </p:sp>
      <p:sp>
        <p:nvSpPr>
          <p:cNvPr id="3" name="Freeform 3"/>
          <p:cNvSpPr/>
          <p:nvPr/>
        </p:nvSpPr>
        <p:spPr>
          <a:xfrm>
            <a:off x="10852456" y="3704276"/>
            <a:ext cx="7055684" cy="5554024"/>
          </a:xfrm>
          <a:custGeom>
            <a:avLst/>
            <a:gdLst/>
            <a:ahLst/>
            <a:cxnLst/>
            <a:rect l="l" t="t" r="r" b="b"/>
            <a:pathLst>
              <a:path w="7055684" h="5554024">
                <a:moveTo>
                  <a:pt x="0" y="0"/>
                </a:moveTo>
                <a:lnTo>
                  <a:pt x="7055684" y="0"/>
                </a:lnTo>
                <a:lnTo>
                  <a:pt x="7055684" y="5554024"/>
                </a:lnTo>
                <a:lnTo>
                  <a:pt x="0" y="55540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037" r="-9037"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381305" y="3320609"/>
            <a:ext cx="10075289" cy="6716860"/>
          </a:xfrm>
          <a:custGeom>
            <a:avLst/>
            <a:gdLst/>
            <a:ahLst/>
            <a:cxnLst/>
            <a:rect l="l" t="t" r="r" b="b"/>
            <a:pathLst>
              <a:path w="10075289" h="6716860">
                <a:moveTo>
                  <a:pt x="0" y="0"/>
                </a:moveTo>
                <a:lnTo>
                  <a:pt x="10075290" y="0"/>
                </a:lnTo>
                <a:lnTo>
                  <a:pt x="10075290" y="6716859"/>
                </a:lnTo>
                <a:lnTo>
                  <a:pt x="0" y="67168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524009"/>
            <a:ext cx="7352605" cy="904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DejaVu Serif Bold"/>
                <a:ea typeface="DejaVu Serif Bold"/>
                <a:cs typeface="DejaVu Serif Bold"/>
                <a:sym typeface="DejaVu Serif Bold"/>
              </a:rPr>
              <a:t>3. CONFRUNTAREA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3970" y="1361941"/>
            <a:ext cx="10809917" cy="86755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0"/>
              </a:lnSpc>
              <a:spcBef>
                <a:spcPct val="0"/>
              </a:spcBef>
            </a:pPr>
            <a:r>
              <a:rPr lang="en-US" sz="3100" b="1">
                <a:solidFill>
                  <a:srgbClr val="000000"/>
                </a:solidFill>
                <a:latin typeface="DejaVu Serif Bold"/>
                <a:ea typeface="DejaVu Serif Bold"/>
                <a:cs typeface="DejaVu Serif Bold"/>
                <a:sym typeface="DejaVu Serif Bold"/>
              </a:rPr>
              <a:t>Psihologia:</a:t>
            </a:r>
          </a:p>
          <a:p>
            <a:pPr algn="l">
              <a:lnSpc>
                <a:spcPts val="4340"/>
              </a:lnSpc>
              <a:spcBef>
                <a:spcPct val="0"/>
              </a:spcBef>
            </a:pPr>
            <a:r>
              <a:rPr lang="en-US" sz="3100" b="1">
                <a:solidFill>
                  <a:srgbClr val="000000"/>
                </a:solidFill>
                <a:latin typeface="DejaVu Serif Bold"/>
                <a:ea typeface="DejaVu Serif Bold"/>
                <a:cs typeface="DejaVu Serif Bold"/>
                <a:sym typeface="DejaVu Serif Bold"/>
              </a:rPr>
              <a:t>„</a:t>
            </a:r>
            <a:r>
              <a:rPr lang="en-US" sz="3100">
                <a:solidFill>
                  <a:srgbClr val="000000"/>
                </a:solidFill>
                <a:latin typeface="DejaVu Serif"/>
                <a:ea typeface="DejaVu Serif"/>
                <a:cs typeface="DejaVu Serif"/>
                <a:sym typeface="DejaVu Serif"/>
              </a:rPr>
              <a:t>Uneori, Logica pare rece şi impersonală. Oamenii nu sunt maşinării. Emoţiile contează – frica, dorinţa de acceptare.”</a:t>
            </a:r>
          </a:p>
          <a:p>
            <a:pPr algn="l">
              <a:lnSpc>
                <a:spcPts val="4340"/>
              </a:lnSpc>
              <a:spcBef>
                <a:spcPct val="0"/>
              </a:spcBef>
            </a:pPr>
            <a:r>
              <a:rPr lang="en-US" sz="3100" b="1">
                <a:solidFill>
                  <a:srgbClr val="000000"/>
                </a:solidFill>
                <a:latin typeface="DejaVu Serif Bold"/>
                <a:ea typeface="DejaVu Serif Bold"/>
                <a:cs typeface="DejaVu Serif Bold"/>
                <a:sym typeface="DejaVu Serif Bold"/>
              </a:rPr>
              <a:t>Logica:</a:t>
            </a:r>
          </a:p>
          <a:p>
            <a:pPr algn="l">
              <a:lnSpc>
                <a:spcPts val="4340"/>
              </a:lnSpc>
              <a:spcBef>
                <a:spcPct val="0"/>
              </a:spcBef>
            </a:pPr>
            <a:r>
              <a:rPr lang="en-US" sz="3100" b="1">
                <a:solidFill>
                  <a:srgbClr val="000000"/>
                </a:solidFill>
                <a:latin typeface="DejaVu Serif Bold"/>
                <a:ea typeface="DejaVu Serif Bold"/>
                <a:cs typeface="DejaVu Serif Bold"/>
                <a:sym typeface="DejaVu Serif Bold"/>
              </a:rPr>
              <a:t>„</a:t>
            </a:r>
            <a:r>
              <a:rPr lang="en-US" sz="3100">
                <a:solidFill>
                  <a:srgbClr val="000000"/>
                </a:solidFill>
                <a:latin typeface="DejaVu Serif"/>
                <a:ea typeface="DejaVu Serif"/>
                <a:cs typeface="DejaVu Serif"/>
                <a:sym typeface="DejaVu Serif"/>
              </a:rPr>
              <a:t>Da, ai dreptate, Psihologie. Dar fără logică rişti să cazi în subiectivism, în manipulare, în credinţe nefondate. Logica oferă structură.”</a:t>
            </a:r>
          </a:p>
          <a:p>
            <a:pPr algn="l">
              <a:lnSpc>
                <a:spcPts val="4340"/>
              </a:lnSpc>
              <a:spcBef>
                <a:spcPct val="0"/>
              </a:spcBef>
            </a:pPr>
            <a:r>
              <a:rPr lang="en-US" sz="3100" b="1">
                <a:solidFill>
                  <a:srgbClr val="000000"/>
                </a:solidFill>
                <a:latin typeface="DejaVu Serif Bold"/>
                <a:ea typeface="DejaVu Serif Bold"/>
                <a:cs typeface="DejaVu Serif Bold"/>
                <a:sym typeface="DejaVu Serif Bold"/>
              </a:rPr>
              <a:t>Economia:</a:t>
            </a:r>
          </a:p>
          <a:p>
            <a:pPr algn="l">
              <a:lnSpc>
                <a:spcPts val="4340"/>
              </a:lnSpc>
              <a:spcBef>
                <a:spcPct val="0"/>
              </a:spcBef>
            </a:pPr>
            <a:r>
              <a:rPr lang="en-US" sz="3100" b="1">
                <a:solidFill>
                  <a:srgbClr val="000000"/>
                </a:solidFill>
                <a:latin typeface="DejaVu Serif Bold"/>
                <a:ea typeface="DejaVu Serif Bold"/>
                <a:cs typeface="DejaVu Serif Bold"/>
                <a:sym typeface="DejaVu Serif Bold"/>
              </a:rPr>
              <a:t>„</a:t>
            </a:r>
            <a:r>
              <a:rPr lang="en-US" sz="3100">
                <a:solidFill>
                  <a:srgbClr val="000000"/>
                </a:solidFill>
                <a:latin typeface="DejaVu Serif"/>
                <a:ea typeface="DejaVu Serif"/>
                <a:cs typeface="DejaVu Serif"/>
                <a:sym typeface="DejaVu Serif"/>
              </a:rPr>
              <a:t>Fără economie, idealismul rămâne doar vis – nu putem realiza nimic concret dacă nu înțelegem cum resursele, munca, schimbul economic funcționează.”</a:t>
            </a:r>
          </a:p>
          <a:p>
            <a:pPr algn="l">
              <a:lnSpc>
                <a:spcPts val="4340"/>
              </a:lnSpc>
              <a:spcBef>
                <a:spcPct val="0"/>
              </a:spcBef>
            </a:pPr>
            <a:r>
              <a:rPr lang="en-US" sz="3100" b="1">
                <a:solidFill>
                  <a:srgbClr val="000000"/>
                </a:solidFill>
                <a:latin typeface="DejaVu Serif Bold"/>
                <a:ea typeface="DejaVu Serif Bold"/>
                <a:cs typeface="DejaVu Serif Bold"/>
                <a:sym typeface="DejaVu Serif Bold"/>
              </a:rPr>
              <a:t>Filosofia:</a:t>
            </a:r>
          </a:p>
          <a:p>
            <a:pPr algn="l">
              <a:lnSpc>
                <a:spcPts val="4340"/>
              </a:lnSpc>
              <a:spcBef>
                <a:spcPct val="0"/>
              </a:spcBef>
            </a:pPr>
            <a:r>
              <a:rPr lang="en-US" sz="3100" b="1">
                <a:solidFill>
                  <a:srgbClr val="000000"/>
                </a:solidFill>
                <a:latin typeface="DejaVu Serif Bold"/>
                <a:ea typeface="DejaVu Serif Bold"/>
                <a:cs typeface="DejaVu Serif Bold"/>
                <a:sym typeface="DejaVu Serif Bold"/>
              </a:rPr>
              <a:t>„</a:t>
            </a:r>
            <a:r>
              <a:rPr lang="en-US" sz="3100">
                <a:solidFill>
                  <a:srgbClr val="000000"/>
                </a:solidFill>
                <a:latin typeface="DejaVu Serif"/>
                <a:ea typeface="DejaVu Serif"/>
                <a:cs typeface="DejaVu Serif"/>
                <a:sym typeface="DejaVu Serif"/>
              </a:rPr>
              <a:t>Şi fără filosofie, riscăm să acceptăm ce‐ni se spune, ce e eficient sau profitabil, fără să ne întrebăm dacă e drept, dacă aduce sens.”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212711" y="3393853"/>
            <a:ext cx="10075289" cy="6716860"/>
          </a:xfrm>
          <a:custGeom>
            <a:avLst/>
            <a:gdLst/>
            <a:ahLst/>
            <a:cxnLst/>
            <a:rect l="l" t="t" r="r" b="b"/>
            <a:pathLst>
              <a:path w="10075289" h="6716860">
                <a:moveTo>
                  <a:pt x="0" y="0"/>
                </a:moveTo>
                <a:lnTo>
                  <a:pt x="10075289" y="0"/>
                </a:lnTo>
                <a:lnTo>
                  <a:pt x="10075289" y="6716859"/>
                </a:lnTo>
                <a:lnTo>
                  <a:pt x="0" y="67168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0" y="552584"/>
            <a:ext cx="11131153" cy="95581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DejaVu Serif"/>
                <a:ea typeface="DejaVu Serif"/>
                <a:cs typeface="DejaVu Serif"/>
                <a:sym typeface="DejaVu Serif"/>
              </a:rPr>
              <a:t>Logica:</a:t>
            </a:r>
          </a:p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DejaVu Serif"/>
                <a:ea typeface="DejaVu Serif"/>
                <a:cs typeface="DejaVu Serif"/>
                <a:sym typeface="DejaVu Serif"/>
              </a:rPr>
              <a:t>„Vă încurajez să nu vă temeţi de structuri: învăţaţi să argumentați, să verificaţi faptele, să gândiţi clar.”</a:t>
            </a:r>
          </a:p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DejaVu Serif"/>
                <a:ea typeface="DejaVu Serif"/>
                <a:cs typeface="DejaVu Serif"/>
                <a:sym typeface="DejaVu Serif"/>
              </a:rPr>
              <a:t>Psihologia:</a:t>
            </a:r>
          </a:p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DejaVu Serif"/>
                <a:ea typeface="DejaVu Serif"/>
                <a:cs typeface="DejaVu Serif"/>
                <a:sym typeface="DejaVu Serif"/>
              </a:rPr>
              <a:t>„Ascultaţi ce simţiţi. Învăţaţi să înțelegeţi emoţiile voastre, dar și pe ale celorlalţi.”</a:t>
            </a:r>
          </a:p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DejaVu Serif"/>
                <a:ea typeface="DejaVu Serif"/>
                <a:cs typeface="DejaVu Serif"/>
                <a:sym typeface="DejaVu Serif"/>
              </a:rPr>
              <a:t>Economia:</a:t>
            </a:r>
          </a:p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DejaVu Serif"/>
                <a:ea typeface="DejaVu Serif"/>
                <a:cs typeface="DejaVu Serif"/>
                <a:sym typeface="DejaVu Serif"/>
              </a:rPr>
              <a:t>„Gândiţi‑vă la impactul deciziilor voastre: ce meserie vreţi, cum vă gestionaţi resursele, cum contribuiţi la comunitate.”</a:t>
            </a:r>
          </a:p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DejaVu Serif"/>
                <a:ea typeface="DejaVu Serif"/>
                <a:cs typeface="DejaVu Serif"/>
                <a:sym typeface="DejaVu Serif"/>
              </a:rPr>
              <a:t>Filosofia:</a:t>
            </a:r>
          </a:p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DejaVu Serif"/>
                <a:ea typeface="DejaVu Serif"/>
                <a:cs typeface="DejaVu Serif"/>
                <a:sym typeface="DejaVu Serif"/>
              </a:rPr>
              <a:t>„Şi întrebaţi‑vă: de ce faceţi ce faceţi, pentru ce, pentru cine — să trăiţi nu doar conform regulilor, ci cu un simț al scopului și valorii.”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37052" y="124093"/>
            <a:ext cx="5456411" cy="904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DejaVu Serif Bold"/>
                <a:ea typeface="DejaVu Serif Bold"/>
                <a:cs typeface="DejaVu Serif Bold"/>
                <a:sym typeface="DejaVu Serif Bold"/>
              </a:rPr>
              <a:t>4. CONCLUZIA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0672" y="923925"/>
            <a:ext cx="10303971" cy="8791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500" b="1">
                <a:solidFill>
                  <a:srgbClr val="000000"/>
                </a:solidFill>
                <a:latin typeface="DejaVu Serif Bold"/>
                <a:ea typeface="DejaVu Serif Bold"/>
                <a:cs typeface="DejaVu Serif Bold"/>
                <a:sym typeface="DejaVu Serif Bold"/>
              </a:rPr>
              <a:t>Fiecare dintre aceste domenii — logica, psihologia, economia, filosofia — are un rol esențial în viaţa noastră. În educaţie, ele trebuie să colaboreze: pentru minţi clare, inimi deschise, societăţi responsabile și viaţă cu sens.</a:t>
            </a:r>
          </a:p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500" b="1">
                <a:solidFill>
                  <a:srgbClr val="000000"/>
                </a:solidFill>
                <a:latin typeface="DejaVu Serif Bold"/>
                <a:ea typeface="DejaVu Serif Bold"/>
                <a:cs typeface="DejaVu Serif Bold"/>
                <a:sym typeface="DejaVu Serif Bold"/>
              </a:rPr>
              <a:t>Tu ce domeniu crezi că ţi‑ar ajuta cel mai mult în drumul tău?</a:t>
            </a:r>
          </a:p>
        </p:txBody>
      </p:sp>
      <p:sp>
        <p:nvSpPr>
          <p:cNvPr id="3" name="Freeform 3"/>
          <p:cNvSpPr/>
          <p:nvPr/>
        </p:nvSpPr>
        <p:spPr>
          <a:xfrm>
            <a:off x="9658350" y="4533900"/>
            <a:ext cx="8629650" cy="5753100"/>
          </a:xfrm>
          <a:custGeom>
            <a:avLst/>
            <a:gdLst/>
            <a:ahLst/>
            <a:cxnLst/>
            <a:rect l="l" t="t" r="r" b="b"/>
            <a:pathLst>
              <a:path w="8629650" h="5753100">
                <a:moveTo>
                  <a:pt x="0" y="0"/>
                </a:moveTo>
                <a:lnTo>
                  <a:pt x="8629650" y="0"/>
                </a:lnTo>
                <a:lnTo>
                  <a:pt x="8629650" y="5753100"/>
                </a:lnTo>
                <a:lnTo>
                  <a:pt x="0" y="57531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-495300" y="-104775"/>
            <a:ext cx="17259300" cy="904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DejaVu Serif Bold"/>
                <a:ea typeface="DejaVu Serif Bold"/>
                <a:cs typeface="DejaVu Serif Bold"/>
                <a:sym typeface="DejaVu Serif Bold"/>
              </a:rPr>
              <a:t>EPILOG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733</Words>
  <Application>Microsoft Office PowerPoint</Application>
  <PresentationFormat>Particularizare</PresentationFormat>
  <Paragraphs>44</Paragraphs>
  <Slides>11</Slides>
  <Notes>0</Notes>
  <HiddenSlides>0</HiddenSlides>
  <MMClips>0</MMClips>
  <ScaleCrop>false</ScaleCrop>
  <HeadingPairs>
    <vt:vector size="6" baseType="variant">
      <vt:variant>
        <vt:lpstr>Fonturi utilizate</vt:lpstr>
      </vt:variant>
      <vt:variant>
        <vt:i4>6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11</vt:i4>
      </vt:variant>
    </vt:vector>
  </HeadingPairs>
  <TitlesOfParts>
    <vt:vector size="18" baseType="lpstr">
      <vt:lpstr>Dynapuff Condensed</vt:lpstr>
      <vt:lpstr>DejaVu Serif</vt:lpstr>
      <vt:lpstr>Arimo Bold</vt:lpstr>
      <vt:lpstr>DejaVu Serif Bold</vt:lpstr>
      <vt:lpstr>Arial</vt:lpstr>
      <vt:lpstr>Calibri</vt:lpstr>
      <vt:lpstr>Office Theme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dialogurile intelectului</dc:title>
  <dc:creator>DDWORK</dc:creator>
  <cp:lastModifiedBy>DDWORK</cp:lastModifiedBy>
  <cp:revision>1</cp:revision>
  <dcterms:created xsi:type="dcterms:W3CDTF">2006-08-16T00:00:00Z</dcterms:created>
  <dcterms:modified xsi:type="dcterms:W3CDTF">2025-09-15T14:50:01Z</dcterms:modified>
  <dc:identifier>DAGy9E1XUBA</dc:identifier>
</cp:coreProperties>
</file>